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4630400" cy="8229600"/>
  <p:notesSz cx="8229600" cy="14630400"/>
  <p:embeddedFontLst>
    <p:embeddedFont>
      <p:font typeface="Montserrat" panose="00000500000000000000" pitchFamily="2" charset="0"/>
      <p:regular r:id="rId15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FC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81" d="100"/>
          <a:sy n="81" d="100"/>
        </p:scale>
        <p:origin x="101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860129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C8A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4">
              <a:alpha val="95000"/>
            </a:srgbClr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png"/><Relationship Id="rId7" Type="http://schemas.openxmlformats.org/officeDocument/2006/relationships/image" Target="../media/image29.sv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8.png"/><Relationship Id="rId11" Type="http://schemas.openxmlformats.org/officeDocument/2006/relationships/image" Target="../media/image9.svg"/><Relationship Id="rId5" Type="http://schemas.openxmlformats.org/officeDocument/2006/relationships/image" Target="../media/image27.svg"/><Relationship Id="rId10" Type="http://schemas.openxmlformats.org/officeDocument/2006/relationships/image" Target="../media/image8.png"/><Relationship Id="rId4" Type="http://schemas.openxmlformats.org/officeDocument/2006/relationships/image" Target="../media/image26.png"/><Relationship Id="rId9" Type="http://schemas.openxmlformats.org/officeDocument/2006/relationships/image" Target="../media/image31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269927"/>
            <a:ext cx="7556421" cy="1695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650"/>
              </a:lnSpc>
              <a:buNone/>
            </a:pPr>
            <a:r>
              <a:rPr lang="en-US" sz="5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Визуализация пульсовой волны</a:t>
            </a:r>
            <a:endParaRPr lang="en-US" sz="5100" dirty="0"/>
          </a:p>
        </p:txBody>
      </p:sp>
      <p:sp>
        <p:nvSpPr>
          <p:cNvPr id="4" name="Text 1"/>
          <p:cNvSpPr/>
          <p:nvPr/>
        </p:nvSpPr>
        <p:spPr>
          <a:xfrm>
            <a:off x="6280190" y="4056102"/>
            <a:ext cx="6876455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5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Московский физико-технический институт</a:t>
            </a:r>
            <a:endParaRPr lang="en-US" sz="2550" dirty="0"/>
          </a:p>
        </p:txBody>
      </p:sp>
      <p:sp>
        <p:nvSpPr>
          <p:cNvPr id="5" name="Text 2"/>
          <p:cNvSpPr/>
          <p:nvPr/>
        </p:nvSpPr>
        <p:spPr>
          <a:xfrm>
            <a:off x="6280190" y="4820126"/>
            <a:ext cx="7556421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Выполнили: Копцев Савелий, Жданов Максим, Насилков Георгий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5664875"/>
            <a:ext cx="7556421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Долгопрудный, 2025</a:t>
            </a:r>
            <a:endParaRPr lang="en-US" sz="1750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F7DA2F5F-76CF-FE59-195B-57447E1E97E2}"/>
              </a:ext>
            </a:extLst>
          </p:cNvPr>
          <p:cNvSpPr/>
          <p:nvPr/>
        </p:nvSpPr>
        <p:spPr>
          <a:xfrm>
            <a:off x="12679052" y="7324627"/>
            <a:ext cx="1951348" cy="794483"/>
          </a:xfrm>
          <a:prstGeom prst="rect">
            <a:avLst/>
          </a:prstGeom>
          <a:solidFill>
            <a:srgbClr val="FDFCF0"/>
          </a:solidFill>
          <a:ln>
            <a:solidFill>
              <a:srgbClr val="FDFC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52468"/>
            <a:ext cx="10895767" cy="847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650"/>
              </a:lnSpc>
              <a:buNone/>
            </a:pPr>
            <a:r>
              <a:rPr lang="en-US" sz="5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Результаты измерений давлений </a:t>
            </a:r>
            <a:endParaRPr lang="en-US" sz="5100" dirty="0"/>
          </a:p>
        </p:txBody>
      </p:sp>
      <p:sp>
        <p:nvSpPr>
          <p:cNvPr id="4" name="Text 1"/>
          <p:cNvSpPr/>
          <p:nvPr/>
        </p:nvSpPr>
        <p:spPr>
          <a:xfrm>
            <a:off x="781057" y="5978366"/>
            <a:ext cx="624470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До </a:t>
            </a:r>
            <a:r>
              <a:rPr lang="en-US" sz="1750" dirty="0" err="1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физической</a:t>
            </a: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750" dirty="0" err="1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нагрузки</a:t>
            </a:r>
            <a:r>
              <a:rPr lang="ru-RU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: 116/72</a:t>
            </a:r>
            <a:endParaRPr lang="en-US" sz="1750" dirty="0"/>
          </a:p>
        </p:txBody>
      </p:sp>
      <p:sp>
        <p:nvSpPr>
          <p:cNvPr id="6" name="Text 2"/>
          <p:cNvSpPr/>
          <p:nvPr/>
        </p:nvSpPr>
        <p:spPr>
          <a:xfrm>
            <a:off x="7790595" y="6078260"/>
            <a:ext cx="624470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После </a:t>
            </a:r>
            <a:r>
              <a:rPr lang="en-US" sz="1750" dirty="0" err="1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физической</a:t>
            </a: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750" dirty="0" err="1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нагрузки</a:t>
            </a:r>
            <a:r>
              <a:rPr lang="ru-RU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: 127/80 </a:t>
            </a:r>
            <a:endParaRPr lang="en-US" sz="1750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3B461BC3-68CB-1F88-4DC6-1F138A5BEA3C}"/>
              </a:ext>
            </a:extLst>
          </p:cNvPr>
          <p:cNvSpPr/>
          <p:nvPr/>
        </p:nvSpPr>
        <p:spPr>
          <a:xfrm>
            <a:off x="12679052" y="7334054"/>
            <a:ext cx="1951348" cy="794483"/>
          </a:xfrm>
          <a:prstGeom prst="rect">
            <a:avLst/>
          </a:prstGeom>
          <a:solidFill>
            <a:srgbClr val="FDFCF0"/>
          </a:solidFill>
          <a:ln>
            <a:solidFill>
              <a:srgbClr val="FDFC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9" name="Рисунок 8" descr="Изображение выглядит как линия, График, текст, снимок экрана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C08FEF2E-7268-22F9-95CF-97178EF32F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9521" y="2842837"/>
            <a:ext cx="6626859" cy="2892779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C44E7218-A5E5-6EFA-90CE-424919B3F9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624" y="2860176"/>
            <a:ext cx="6823576" cy="2869231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38651"/>
            <a:ext cx="9717643" cy="847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650"/>
              </a:lnSpc>
              <a:buNone/>
            </a:pPr>
            <a:r>
              <a:rPr lang="en-US" sz="5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Результаты измерения пульса</a:t>
            </a:r>
            <a:endParaRPr lang="en-US" sz="51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081689"/>
            <a:ext cx="6244709" cy="475523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7092077"/>
            <a:ext cx="624470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До </a:t>
            </a:r>
            <a:r>
              <a:rPr lang="en-US" sz="1750" dirty="0" err="1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физической</a:t>
            </a: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750" dirty="0" err="1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нагрузки</a:t>
            </a:r>
            <a:r>
              <a:rPr lang="ru-RU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: 84 уд/мин</a:t>
            </a:r>
            <a:endParaRPr lang="en-US" sz="17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9521" y="2081689"/>
            <a:ext cx="6244709" cy="473035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599521" y="7067193"/>
            <a:ext cx="6244709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После </a:t>
            </a:r>
            <a:r>
              <a:rPr lang="en-US" sz="1750" dirty="0" err="1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физической</a:t>
            </a: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</a:t>
            </a:r>
            <a:r>
              <a:rPr lang="en-US" sz="1750" dirty="0" err="1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нагрузки</a:t>
            </a:r>
            <a:r>
              <a:rPr lang="ru-RU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: 96 уд/мин</a:t>
            </a:r>
            <a:endParaRPr lang="en-US" sz="1750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9DDD024F-4A4C-5E98-EDE4-98B4103CC456}"/>
              </a:ext>
            </a:extLst>
          </p:cNvPr>
          <p:cNvSpPr/>
          <p:nvPr/>
        </p:nvSpPr>
        <p:spPr>
          <a:xfrm>
            <a:off x="12679052" y="7324627"/>
            <a:ext cx="1951348" cy="794483"/>
          </a:xfrm>
          <a:prstGeom prst="rect">
            <a:avLst/>
          </a:prstGeom>
          <a:solidFill>
            <a:srgbClr val="FDFCF0"/>
          </a:solidFill>
          <a:ln>
            <a:solidFill>
              <a:srgbClr val="FDFC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13562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69476" y="2701409"/>
            <a:ext cx="5564267" cy="6080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36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Итоги работы и выводы</a:t>
            </a:r>
            <a:endParaRPr lang="en-US" sz="3650" dirty="0"/>
          </a:p>
        </p:txBody>
      </p:sp>
      <p:sp>
        <p:nvSpPr>
          <p:cNvPr id="4" name="Shape 1"/>
          <p:cNvSpPr/>
          <p:nvPr/>
        </p:nvSpPr>
        <p:spPr>
          <a:xfrm>
            <a:off x="569476" y="3553539"/>
            <a:ext cx="6664404" cy="1619845"/>
          </a:xfrm>
          <a:prstGeom prst="roundRect">
            <a:avLst>
              <a:gd name="adj" fmla="val 4219"/>
            </a:avLst>
          </a:prstGeom>
          <a:solidFill>
            <a:srgbClr val="FFFFF4"/>
          </a:solidFill>
          <a:ln w="15240">
            <a:solidFill>
              <a:srgbClr val="FFE0CC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47355" y="3731419"/>
            <a:ext cx="488156" cy="488156"/>
          </a:xfrm>
          <a:prstGeom prst="roundRect">
            <a:avLst>
              <a:gd name="adj" fmla="val 18729844"/>
            </a:avLst>
          </a:prstGeom>
          <a:solidFill>
            <a:srgbClr val="FF954F"/>
          </a:solidFill>
          <a:ln/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81539" y="3865602"/>
            <a:ext cx="219670" cy="21967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7355" y="4382214"/>
            <a:ext cx="2339102" cy="304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Пульс</a:t>
            </a:r>
            <a:endParaRPr lang="en-US" sz="1800" dirty="0"/>
          </a:p>
        </p:txBody>
      </p:sp>
      <p:sp>
        <p:nvSpPr>
          <p:cNvPr id="8" name="Text 4"/>
          <p:cNvSpPr/>
          <p:nvPr/>
        </p:nvSpPr>
        <p:spPr>
          <a:xfrm>
            <a:off x="747355" y="4783931"/>
            <a:ext cx="6308646" cy="2115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Спокойное состояние: 84 уд/мин. Возбужденное состояние: 96 уд/мин.</a:t>
            </a:r>
            <a:endParaRPr lang="en-US" sz="1250" dirty="0"/>
          </a:p>
        </p:txBody>
      </p:sp>
      <p:sp>
        <p:nvSpPr>
          <p:cNvPr id="9" name="Shape 5"/>
          <p:cNvSpPr/>
          <p:nvPr/>
        </p:nvSpPr>
        <p:spPr>
          <a:xfrm>
            <a:off x="7396520" y="3553539"/>
            <a:ext cx="6664404" cy="1619845"/>
          </a:xfrm>
          <a:prstGeom prst="roundRect">
            <a:avLst>
              <a:gd name="adj" fmla="val 4219"/>
            </a:avLst>
          </a:prstGeom>
          <a:solidFill>
            <a:srgbClr val="FFFFF4"/>
          </a:solidFill>
          <a:ln w="15240">
            <a:solidFill>
              <a:srgbClr val="FFE0CC"/>
            </a:solidFill>
            <a:prstDash val="solid"/>
          </a:ln>
        </p:spPr>
      </p:sp>
      <p:sp>
        <p:nvSpPr>
          <p:cNvPr id="10" name="Shape 6"/>
          <p:cNvSpPr/>
          <p:nvPr/>
        </p:nvSpPr>
        <p:spPr>
          <a:xfrm>
            <a:off x="7574399" y="3731419"/>
            <a:ext cx="488156" cy="488156"/>
          </a:xfrm>
          <a:prstGeom prst="roundRect">
            <a:avLst>
              <a:gd name="adj" fmla="val 18729844"/>
            </a:avLst>
          </a:prstGeom>
          <a:solidFill>
            <a:srgbClr val="FF954F"/>
          </a:solidFill>
          <a:ln/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708583" y="3865602"/>
            <a:ext cx="219670" cy="21967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7574399" y="4382214"/>
            <a:ext cx="3139321" cy="304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Скорость пульсовой волны</a:t>
            </a:r>
            <a:endParaRPr lang="en-US" sz="1800" dirty="0"/>
          </a:p>
        </p:txBody>
      </p:sp>
      <p:sp>
        <p:nvSpPr>
          <p:cNvPr id="13" name="Text 8"/>
          <p:cNvSpPr/>
          <p:nvPr/>
        </p:nvSpPr>
        <p:spPr>
          <a:xfrm>
            <a:off x="7574399" y="4783931"/>
            <a:ext cx="6308646" cy="2115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7,7 м/с.</a:t>
            </a:r>
            <a:endParaRPr lang="en-US" sz="1250" dirty="0"/>
          </a:p>
        </p:txBody>
      </p:sp>
      <p:sp>
        <p:nvSpPr>
          <p:cNvPr id="14" name="Shape 9"/>
          <p:cNvSpPr/>
          <p:nvPr/>
        </p:nvSpPr>
        <p:spPr>
          <a:xfrm>
            <a:off x="569476" y="5336024"/>
            <a:ext cx="6664404" cy="1831419"/>
          </a:xfrm>
          <a:prstGeom prst="roundRect">
            <a:avLst>
              <a:gd name="adj" fmla="val 3732"/>
            </a:avLst>
          </a:prstGeom>
          <a:solidFill>
            <a:srgbClr val="FFFFF4"/>
          </a:solidFill>
          <a:ln w="15240">
            <a:solidFill>
              <a:srgbClr val="FFE0CC"/>
            </a:solidFill>
            <a:prstDash val="solid"/>
          </a:ln>
        </p:spPr>
      </p:sp>
      <p:sp>
        <p:nvSpPr>
          <p:cNvPr id="15" name="Shape 10"/>
          <p:cNvSpPr/>
          <p:nvPr/>
        </p:nvSpPr>
        <p:spPr>
          <a:xfrm>
            <a:off x="747355" y="5513903"/>
            <a:ext cx="488156" cy="488156"/>
          </a:xfrm>
          <a:prstGeom prst="roundRect">
            <a:avLst>
              <a:gd name="adj" fmla="val 18729844"/>
            </a:avLst>
          </a:prstGeom>
          <a:solidFill>
            <a:srgbClr val="FF954F"/>
          </a:solidFill>
          <a:ln/>
        </p:spPr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81539" y="5648087"/>
            <a:ext cx="219670" cy="219670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747355" y="6164699"/>
            <a:ext cx="2339102" cy="304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Давление</a:t>
            </a:r>
            <a:endParaRPr lang="en-US" sz="1800" dirty="0"/>
          </a:p>
        </p:txBody>
      </p:sp>
      <p:sp>
        <p:nvSpPr>
          <p:cNvPr id="18" name="Text 12"/>
          <p:cNvSpPr/>
          <p:nvPr/>
        </p:nvSpPr>
        <p:spPr>
          <a:xfrm>
            <a:off x="747355" y="6566416"/>
            <a:ext cx="6308646" cy="2115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Систолическое: 116/127 мм рт. ст. Диастолическое: 72/80 мм рт. ст.</a:t>
            </a:r>
            <a:endParaRPr lang="en-US" sz="1250" dirty="0"/>
          </a:p>
        </p:txBody>
      </p:sp>
      <p:sp>
        <p:nvSpPr>
          <p:cNvPr id="19" name="Shape 13"/>
          <p:cNvSpPr/>
          <p:nvPr/>
        </p:nvSpPr>
        <p:spPr>
          <a:xfrm>
            <a:off x="7396520" y="5336024"/>
            <a:ext cx="6664404" cy="1831419"/>
          </a:xfrm>
          <a:prstGeom prst="roundRect">
            <a:avLst>
              <a:gd name="adj" fmla="val 3732"/>
            </a:avLst>
          </a:prstGeom>
          <a:solidFill>
            <a:srgbClr val="FFFFF4"/>
          </a:solidFill>
          <a:ln w="15240">
            <a:solidFill>
              <a:srgbClr val="FFE0CC"/>
            </a:solidFill>
            <a:prstDash val="solid"/>
          </a:ln>
        </p:spPr>
      </p:sp>
      <p:sp>
        <p:nvSpPr>
          <p:cNvPr id="20" name="Shape 14"/>
          <p:cNvSpPr/>
          <p:nvPr/>
        </p:nvSpPr>
        <p:spPr>
          <a:xfrm>
            <a:off x="7574399" y="5513903"/>
            <a:ext cx="488156" cy="488156"/>
          </a:xfrm>
          <a:prstGeom prst="roundRect">
            <a:avLst>
              <a:gd name="adj" fmla="val 18729844"/>
            </a:avLst>
          </a:prstGeom>
          <a:solidFill>
            <a:srgbClr val="FF954F"/>
          </a:solidFill>
          <a:ln/>
        </p:spPr>
      </p:sp>
      <p:pic>
        <p:nvPicPr>
          <p:cNvPr id="21" name="Image 4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708583" y="5648087"/>
            <a:ext cx="219670" cy="219670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7574399" y="6164699"/>
            <a:ext cx="2339102" cy="304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Жесткость сосудов</a:t>
            </a:r>
            <a:endParaRPr lang="en-US" sz="1800" dirty="0"/>
          </a:p>
        </p:txBody>
      </p:sp>
      <p:sp>
        <p:nvSpPr>
          <p:cNvPr id="23" name="Text 16"/>
          <p:cNvSpPr/>
          <p:nvPr/>
        </p:nvSpPr>
        <p:spPr>
          <a:xfrm>
            <a:off x="7574399" y="6566416"/>
            <a:ext cx="6308646" cy="423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Оценивается по скорости пульсовой волны, она примерно равна 0.5 МПа</a:t>
            </a:r>
            <a:endParaRPr lang="en-US" sz="1250" dirty="0"/>
          </a:p>
        </p:txBody>
      </p:sp>
      <p:sp>
        <p:nvSpPr>
          <p:cNvPr id="24" name="Text 17"/>
          <p:cNvSpPr/>
          <p:nvPr/>
        </p:nvSpPr>
        <p:spPr>
          <a:xfrm>
            <a:off x="569476" y="7350443"/>
            <a:ext cx="13491448" cy="2115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Методика измерения пульса показала свою работоспособность. </a:t>
            </a:r>
            <a:endParaRPr lang="en-US" sz="1250" dirty="0"/>
          </a:p>
        </p:txBody>
      </p:sp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4C7C4EB1-6748-FC9B-8E1F-52502609FE3E}"/>
              </a:ext>
            </a:extLst>
          </p:cNvPr>
          <p:cNvSpPr/>
          <p:nvPr/>
        </p:nvSpPr>
        <p:spPr>
          <a:xfrm>
            <a:off x="12679052" y="7324627"/>
            <a:ext cx="1951348" cy="794483"/>
          </a:xfrm>
          <a:prstGeom prst="rect">
            <a:avLst/>
          </a:prstGeom>
          <a:solidFill>
            <a:srgbClr val="FDFCF0"/>
          </a:solidFill>
          <a:ln>
            <a:solidFill>
              <a:srgbClr val="FDFC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03684"/>
            <a:ext cx="6521291" cy="847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650"/>
              </a:lnSpc>
              <a:buNone/>
            </a:pPr>
            <a:r>
              <a:rPr lang="en-US" sz="5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Введение</a:t>
            </a:r>
            <a:endParaRPr lang="en-US" sz="5100" dirty="0"/>
          </a:p>
        </p:txBody>
      </p:sp>
      <p:sp>
        <p:nvSpPr>
          <p:cNvPr id="4" name="Text 1"/>
          <p:cNvSpPr/>
          <p:nvPr/>
        </p:nvSpPr>
        <p:spPr>
          <a:xfrm>
            <a:off x="793790" y="3991570"/>
            <a:ext cx="7556421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541520"/>
            <a:ext cx="7556421" cy="884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В данной работе мы измеряем давление и пульс с помощью аналогового тонометра, преобразуя данные в цифровой сигнал для анализа и визуализации.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04849" y="761762"/>
            <a:ext cx="9331762" cy="847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6650"/>
              </a:lnSpc>
              <a:buNone/>
            </a:pPr>
            <a:r>
              <a:rPr lang="en-US" sz="5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Цели и задачи исследования</a:t>
            </a:r>
            <a:endParaRPr lang="en-US" sz="5100" dirty="0"/>
          </a:p>
        </p:txBody>
      </p:sp>
      <p:sp>
        <p:nvSpPr>
          <p:cNvPr id="3" name="Shape 1"/>
          <p:cNvSpPr/>
          <p:nvPr/>
        </p:nvSpPr>
        <p:spPr>
          <a:xfrm>
            <a:off x="7428667" y="2403277"/>
            <a:ext cx="6407944" cy="1973818"/>
          </a:xfrm>
          <a:prstGeom prst="roundRect">
            <a:avLst>
              <a:gd name="adj" fmla="val 7412"/>
            </a:avLst>
          </a:prstGeom>
          <a:solidFill>
            <a:srgbClr val="FFFFF4">
              <a:alpha val="95000"/>
            </a:srgbClr>
          </a:solidFill>
          <a:ln/>
        </p:spPr>
      </p:sp>
      <p:sp>
        <p:nvSpPr>
          <p:cNvPr id="4" name="Shape 2"/>
          <p:cNvSpPr/>
          <p:nvPr/>
        </p:nvSpPr>
        <p:spPr>
          <a:xfrm>
            <a:off x="7428667" y="2372797"/>
            <a:ext cx="6407944" cy="121920"/>
          </a:xfrm>
          <a:prstGeom prst="roundRect">
            <a:avLst>
              <a:gd name="adj" fmla="val 78139"/>
            </a:avLst>
          </a:prstGeom>
          <a:solidFill>
            <a:srgbClr val="FF954F"/>
          </a:solidFill>
          <a:ln/>
        </p:spPr>
      </p:sp>
      <p:sp>
        <p:nvSpPr>
          <p:cNvPr id="5" name="Shape 3"/>
          <p:cNvSpPr/>
          <p:nvPr/>
        </p:nvSpPr>
        <p:spPr>
          <a:xfrm>
            <a:off x="10292417" y="2063115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FF954F"/>
          </a:solidFill>
          <a:ln/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496610" y="2267188"/>
            <a:ext cx="272177" cy="272177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8425934" y="2970252"/>
            <a:ext cx="5153382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Визуализация пульсовой волны</a:t>
            </a:r>
            <a:endParaRPr lang="en-US" sz="2550" dirty="0"/>
          </a:p>
        </p:txBody>
      </p:sp>
      <p:sp>
        <p:nvSpPr>
          <p:cNvPr id="8" name="Text 5"/>
          <p:cNvSpPr/>
          <p:nvPr/>
        </p:nvSpPr>
        <p:spPr>
          <a:xfrm>
            <a:off x="7685961" y="3530203"/>
            <a:ext cx="5893356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Отображение колебаний давления в артериях.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793790" y="2403277"/>
            <a:ext cx="6408063" cy="1973818"/>
          </a:xfrm>
          <a:prstGeom prst="roundRect">
            <a:avLst>
              <a:gd name="adj" fmla="val 7412"/>
            </a:avLst>
          </a:prstGeom>
          <a:solidFill>
            <a:srgbClr val="FFFFF4">
              <a:alpha val="95000"/>
            </a:srgbClr>
          </a:solidFill>
          <a:ln/>
        </p:spPr>
      </p:sp>
      <p:sp>
        <p:nvSpPr>
          <p:cNvPr id="10" name="Shape 7"/>
          <p:cNvSpPr/>
          <p:nvPr/>
        </p:nvSpPr>
        <p:spPr>
          <a:xfrm>
            <a:off x="793790" y="2372797"/>
            <a:ext cx="6408063" cy="121920"/>
          </a:xfrm>
          <a:prstGeom prst="roundRect">
            <a:avLst>
              <a:gd name="adj" fmla="val 78139"/>
            </a:avLst>
          </a:prstGeom>
          <a:solidFill>
            <a:srgbClr val="FF954F"/>
          </a:solidFill>
          <a:ln/>
        </p:spPr>
      </p:sp>
      <p:sp>
        <p:nvSpPr>
          <p:cNvPr id="11" name="Shape 8"/>
          <p:cNvSpPr/>
          <p:nvPr/>
        </p:nvSpPr>
        <p:spPr>
          <a:xfrm>
            <a:off x="3657540" y="2063115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FF954F"/>
          </a:solidFill>
          <a:ln/>
        </p:spPr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861733" y="2267188"/>
            <a:ext cx="272177" cy="272177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2568059" y="2970252"/>
            <a:ext cx="4376499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Скорость пульсовой волны</a:t>
            </a:r>
            <a:endParaRPr lang="en-US" sz="2550" dirty="0"/>
          </a:p>
        </p:txBody>
      </p:sp>
      <p:sp>
        <p:nvSpPr>
          <p:cNvPr id="14" name="Text 10"/>
          <p:cNvSpPr/>
          <p:nvPr/>
        </p:nvSpPr>
        <p:spPr>
          <a:xfrm>
            <a:off x="1051084" y="3530203"/>
            <a:ext cx="5893475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Определение скорости распространения волны по сосудам.</a:t>
            </a:r>
            <a:endParaRPr lang="en-US" sz="1750" dirty="0"/>
          </a:p>
        </p:txBody>
      </p:sp>
      <p:sp>
        <p:nvSpPr>
          <p:cNvPr id="15" name="Shape 11"/>
          <p:cNvSpPr/>
          <p:nvPr/>
        </p:nvSpPr>
        <p:spPr>
          <a:xfrm>
            <a:off x="7428667" y="4944070"/>
            <a:ext cx="6407944" cy="1679019"/>
          </a:xfrm>
          <a:prstGeom prst="roundRect">
            <a:avLst>
              <a:gd name="adj" fmla="val 8714"/>
            </a:avLst>
          </a:prstGeom>
          <a:solidFill>
            <a:srgbClr val="FFFFF4">
              <a:alpha val="95000"/>
            </a:srgbClr>
          </a:solidFill>
          <a:ln/>
        </p:spPr>
      </p:sp>
      <p:sp>
        <p:nvSpPr>
          <p:cNvPr id="16" name="Shape 12"/>
          <p:cNvSpPr/>
          <p:nvPr/>
        </p:nvSpPr>
        <p:spPr>
          <a:xfrm>
            <a:off x="7428667" y="4913590"/>
            <a:ext cx="6407944" cy="121920"/>
          </a:xfrm>
          <a:prstGeom prst="roundRect">
            <a:avLst>
              <a:gd name="adj" fmla="val 78139"/>
            </a:avLst>
          </a:prstGeom>
          <a:solidFill>
            <a:srgbClr val="FF954F"/>
          </a:solidFill>
          <a:ln/>
        </p:spPr>
      </p:sp>
      <p:sp>
        <p:nvSpPr>
          <p:cNvPr id="17" name="Shape 13"/>
          <p:cNvSpPr/>
          <p:nvPr/>
        </p:nvSpPr>
        <p:spPr>
          <a:xfrm>
            <a:off x="10292417" y="4603909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FF954F"/>
          </a:solidFill>
          <a:ln/>
        </p:spPr>
      </p:sp>
      <p:pic>
        <p:nvPicPr>
          <p:cNvPr id="18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496610" y="4807982"/>
            <a:ext cx="272177" cy="272177"/>
          </a:xfrm>
          <a:prstGeom prst="rect">
            <a:avLst/>
          </a:prstGeom>
        </p:spPr>
      </p:pic>
      <p:sp>
        <p:nvSpPr>
          <p:cNvPr id="19" name="Text 14"/>
          <p:cNvSpPr/>
          <p:nvPr/>
        </p:nvSpPr>
        <p:spPr>
          <a:xfrm>
            <a:off x="10318671" y="5511046"/>
            <a:ext cx="3260646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Жесткость сосудов</a:t>
            </a:r>
            <a:endParaRPr lang="en-US" sz="2550" dirty="0"/>
          </a:p>
        </p:txBody>
      </p:sp>
      <p:sp>
        <p:nvSpPr>
          <p:cNvPr id="20" name="Text 15"/>
          <p:cNvSpPr/>
          <p:nvPr/>
        </p:nvSpPr>
        <p:spPr>
          <a:xfrm>
            <a:off x="7685961" y="6070997"/>
            <a:ext cx="5893356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Оценка состояния сосудистой системы.</a:t>
            </a:r>
            <a:endParaRPr lang="en-US" sz="1750" dirty="0"/>
          </a:p>
        </p:txBody>
      </p:sp>
      <p:sp>
        <p:nvSpPr>
          <p:cNvPr id="21" name="Shape 16"/>
          <p:cNvSpPr/>
          <p:nvPr/>
        </p:nvSpPr>
        <p:spPr>
          <a:xfrm>
            <a:off x="793790" y="4944070"/>
            <a:ext cx="6408063" cy="1679019"/>
          </a:xfrm>
          <a:prstGeom prst="roundRect">
            <a:avLst>
              <a:gd name="adj" fmla="val 8714"/>
            </a:avLst>
          </a:prstGeom>
          <a:solidFill>
            <a:srgbClr val="FFFFF4">
              <a:alpha val="95000"/>
            </a:srgbClr>
          </a:solidFill>
          <a:ln/>
        </p:spPr>
      </p:sp>
      <p:sp>
        <p:nvSpPr>
          <p:cNvPr id="22" name="Shape 17"/>
          <p:cNvSpPr/>
          <p:nvPr/>
        </p:nvSpPr>
        <p:spPr>
          <a:xfrm>
            <a:off x="793790" y="4913590"/>
            <a:ext cx="6408063" cy="121920"/>
          </a:xfrm>
          <a:prstGeom prst="roundRect">
            <a:avLst>
              <a:gd name="adj" fmla="val 78139"/>
            </a:avLst>
          </a:prstGeom>
          <a:solidFill>
            <a:srgbClr val="FF954F"/>
          </a:solidFill>
          <a:ln/>
        </p:spPr>
      </p:sp>
      <p:sp>
        <p:nvSpPr>
          <p:cNvPr id="23" name="Shape 18"/>
          <p:cNvSpPr/>
          <p:nvPr/>
        </p:nvSpPr>
        <p:spPr>
          <a:xfrm>
            <a:off x="3657540" y="4603909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FF954F"/>
          </a:solidFill>
          <a:ln/>
        </p:spPr>
      </p:sp>
      <p:pic>
        <p:nvPicPr>
          <p:cNvPr id="24" name="Image 3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3861733" y="4807982"/>
            <a:ext cx="272177" cy="272177"/>
          </a:xfrm>
          <a:prstGeom prst="rect">
            <a:avLst/>
          </a:prstGeom>
        </p:spPr>
      </p:pic>
      <p:sp>
        <p:nvSpPr>
          <p:cNvPr id="25" name="Text 19"/>
          <p:cNvSpPr/>
          <p:nvPr/>
        </p:nvSpPr>
        <p:spPr>
          <a:xfrm>
            <a:off x="3590330" y="5511046"/>
            <a:ext cx="3354229" cy="423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Определение пульса</a:t>
            </a:r>
            <a:endParaRPr lang="en-US" sz="2550" dirty="0"/>
          </a:p>
        </p:txBody>
      </p:sp>
      <p:sp>
        <p:nvSpPr>
          <p:cNvPr id="26" name="Text 20"/>
          <p:cNvSpPr/>
          <p:nvPr/>
        </p:nvSpPr>
        <p:spPr>
          <a:xfrm>
            <a:off x="1051084" y="6070997"/>
            <a:ext cx="5893475" cy="294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Расчет частоты сердечных сокращений.</a:t>
            </a:r>
            <a:endParaRPr lang="en-US" sz="1750" dirty="0"/>
          </a:p>
        </p:txBody>
      </p:sp>
      <p:sp>
        <p:nvSpPr>
          <p:cNvPr id="27" name="Text 21"/>
          <p:cNvSpPr/>
          <p:nvPr/>
        </p:nvSpPr>
        <p:spPr>
          <a:xfrm>
            <a:off x="793790" y="6878241"/>
            <a:ext cx="13042821" cy="5895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Для достижения этих целей необходимо подготовить и откалибровать установку, провести измерения в различных состояниях и обработать данные.</a:t>
            </a:r>
            <a:endParaRPr lang="en-US" sz="1750" dirty="0"/>
          </a:p>
        </p:txBody>
      </p:sp>
      <p:sp>
        <p:nvSpPr>
          <p:cNvPr id="28" name="Прямоугольник 27">
            <a:extLst>
              <a:ext uri="{FF2B5EF4-FFF2-40B4-BE49-F238E27FC236}">
                <a16:creationId xmlns:a16="http://schemas.microsoft.com/office/drawing/2014/main" id="{0C4ED84F-B988-A703-3E67-DAAC5E06ADB4}"/>
              </a:ext>
            </a:extLst>
          </p:cNvPr>
          <p:cNvSpPr/>
          <p:nvPr/>
        </p:nvSpPr>
        <p:spPr>
          <a:xfrm>
            <a:off x="12679052" y="7536656"/>
            <a:ext cx="1951348" cy="794483"/>
          </a:xfrm>
          <a:prstGeom prst="rect">
            <a:avLst/>
          </a:prstGeom>
          <a:solidFill>
            <a:srgbClr val="FDFCF0"/>
          </a:solidFill>
          <a:ln>
            <a:solidFill>
              <a:srgbClr val="FDFC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1093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2828" y="3768447"/>
            <a:ext cx="12487037" cy="7720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6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Теоретические основы: Циркуляция крови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722828" y="4850249"/>
            <a:ext cx="464701" cy="464701"/>
          </a:xfrm>
          <a:prstGeom prst="roundRect">
            <a:avLst>
              <a:gd name="adj" fmla="val 18669"/>
            </a:avLst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77002" y="4850963"/>
            <a:ext cx="356235" cy="4631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8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1</a:t>
            </a:r>
            <a:endParaRPr lang="en-US" sz="2800" dirty="0"/>
          </a:p>
        </p:txBody>
      </p:sp>
      <p:sp>
        <p:nvSpPr>
          <p:cNvPr id="6" name="Text 3"/>
          <p:cNvSpPr/>
          <p:nvPr/>
        </p:nvSpPr>
        <p:spPr>
          <a:xfrm>
            <a:off x="1393984" y="4881205"/>
            <a:ext cx="5216128" cy="4631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8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Малый круг кровообращения</a:t>
            </a:r>
            <a:endParaRPr lang="en-US" sz="2800" dirty="0"/>
          </a:p>
        </p:txBody>
      </p:sp>
      <p:sp>
        <p:nvSpPr>
          <p:cNvPr id="7" name="Text 4"/>
          <p:cNvSpPr/>
          <p:nvPr/>
        </p:nvSpPr>
        <p:spPr>
          <a:xfrm>
            <a:off x="1393984" y="5468183"/>
            <a:ext cx="5792153" cy="5369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Кровь движется из сердца в легкие для насыщения кислородом и выведения углекислого газа.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7444264" y="4850249"/>
            <a:ext cx="464701" cy="464701"/>
          </a:xfrm>
          <a:prstGeom prst="roundRect">
            <a:avLst>
              <a:gd name="adj" fmla="val 18669"/>
            </a:avLst>
          </a:prstGeom>
          <a:solidFill>
            <a:srgbClr val="FFFFF4"/>
          </a:solidFill>
          <a:ln w="22860">
            <a:solidFill>
              <a:srgbClr val="FFE0CC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498437" y="4850963"/>
            <a:ext cx="356235" cy="4631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8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2</a:t>
            </a:r>
            <a:endParaRPr lang="en-US" sz="2800" dirty="0"/>
          </a:p>
        </p:txBody>
      </p:sp>
      <p:sp>
        <p:nvSpPr>
          <p:cNvPr id="10" name="Text 7"/>
          <p:cNvSpPr/>
          <p:nvPr/>
        </p:nvSpPr>
        <p:spPr>
          <a:xfrm>
            <a:off x="8115419" y="4881205"/>
            <a:ext cx="5597723" cy="4631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8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Большой круг кровообращения</a:t>
            </a:r>
            <a:endParaRPr lang="en-US" sz="2800" dirty="0"/>
          </a:p>
        </p:txBody>
      </p:sp>
      <p:sp>
        <p:nvSpPr>
          <p:cNvPr id="11" name="Text 8"/>
          <p:cNvSpPr/>
          <p:nvPr/>
        </p:nvSpPr>
        <p:spPr>
          <a:xfrm>
            <a:off x="8115419" y="5468183"/>
            <a:ext cx="5792153" cy="8054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Обогащенная кислородом кровь возвращается в сердце и выталкивается в аорту, распределяясь по всему телу.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722828" y="6505932"/>
            <a:ext cx="13184743" cy="5369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Пульс — это ритмичные колебания стенок артерий, вызванные сокращениями сердца. Нормальное артериальное давление: 120/80 мм рт. ст.</a:t>
            </a:r>
            <a:endParaRPr lang="en-US" sz="1600" dirty="0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6FFC3C48-9C68-335D-2841-F269D0145BC7}"/>
              </a:ext>
            </a:extLst>
          </p:cNvPr>
          <p:cNvSpPr/>
          <p:nvPr/>
        </p:nvSpPr>
        <p:spPr>
          <a:xfrm>
            <a:off x="12679052" y="7324627"/>
            <a:ext cx="1951348" cy="794483"/>
          </a:xfrm>
          <a:prstGeom prst="rect">
            <a:avLst/>
          </a:prstGeom>
          <a:solidFill>
            <a:srgbClr val="FDFCF0"/>
          </a:solidFill>
          <a:ln>
            <a:solidFill>
              <a:srgbClr val="FDFC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2713" y="842129"/>
            <a:ext cx="12896255" cy="8036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300"/>
              </a:lnSpc>
              <a:buNone/>
            </a:pPr>
            <a:r>
              <a:rPr lang="en-US" sz="48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Методика измерений: От аналога к цифре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752713" y="2161818"/>
            <a:ext cx="7665125" cy="838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6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Давление в манжете тонометра преобразуется датчиком давления в электрическое напряжение. Этот аналоговый сигнал затем оцифровывается с помощью АЦП для компьютерного анализа.</a:t>
            </a:r>
            <a:endParaRPr lang="en-US" sz="1650" dirty="0"/>
          </a:p>
        </p:txBody>
      </p:sp>
      <p:sp>
        <p:nvSpPr>
          <p:cNvPr id="4" name="Text 2"/>
          <p:cNvSpPr/>
          <p:nvPr/>
        </p:nvSpPr>
        <p:spPr>
          <a:xfrm>
            <a:off x="752713" y="3215164"/>
            <a:ext cx="4152067" cy="4019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4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Используемые программы:</a:t>
            </a:r>
            <a:endParaRPr lang="en-US" sz="2400" dirty="0"/>
          </a:p>
        </p:txBody>
      </p:sp>
      <p:sp>
        <p:nvSpPr>
          <p:cNvPr id="5" name="Text 3"/>
          <p:cNvSpPr/>
          <p:nvPr/>
        </p:nvSpPr>
        <p:spPr>
          <a:xfrm>
            <a:off x="752713" y="3832146"/>
            <a:ext cx="7665125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6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Программа 1: Калибровка (напряжение от давления).</a:t>
            </a:r>
            <a:endParaRPr lang="en-US" sz="1650" dirty="0"/>
          </a:p>
        </p:txBody>
      </p:sp>
      <p:sp>
        <p:nvSpPr>
          <p:cNvPr id="6" name="Text 4"/>
          <p:cNvSpPr/>
          <p:nvPr/>
        </p:nvSpPr>
        <p:spPr>
          <a:xfrm>
            <a:off x="752713" y="4186833"/>
            <a:ext cx="7665125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6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Программа 2: Измерение напряжения от времени.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752713" y="4541520"/>
            <a:ext cx="7665125" cy="5588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6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Программа 3: Построение графика давления от времени и выделение пульса.</a:t>
            </a:r>
            <a:endParaRPr lang="en-US" sz="165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0047" y="2210276"/>
            <a:ext cx="4935141" cy="4935141"/>
          </a:xfrm>
          <a:prstGeom prst="rect">
            <a:avLst/>
          </a:prstGeom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2D0DED75-F59C-807F-8ED1-ACE2C418D5E6}"/>
              </a:ext>
            </a:extLst>
          </p:cNvPr>
          <p:cNvSpPr/>
          <p:nvPr/>
        </p:nvSpPr>
        <p:spPr>
          <a:xfrm>
            <a:off x="12679052" y="7324627"/>
            <a:ext cx="1951348" cy="794483"/>
          </a:xfrm>
          <a:prstGeom prst="rect">
            <a:avLst/>
          </a:prstGeom>
          <a:solidFill>
            <a:srgbClr val="FDFCF0"/>
          </a:solidFill>
          <a:ln>
            <a:solidFill>
              <a:srgbClr val="FDFC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1262" y="448866"/>
            <a:ext cx="7085648" cy="6100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65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Экспериментальная установка</a:t>
            </a:r>
            <a:endParaRPr lang="en-US" sz="36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262" y="1487329"/>
            <a:ext cx="6478786" cy="6631781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7011" y="1299620"/>
            <a:ext cx="4233332" cy="515856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71262" y="8486299"/>
            <a:ext cx="13487876" cy="4243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2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Установка включает манжету, нагнетательную грушу, датчик давления, манометр, 12-битный АЦП и ПК. Датчик давления, выполненный по МЭМС-технологии, преобразует давление в электрический сигнал, который затем оцифровывается.</a:t>
            </a:r>
            <a:endParaRPr lang="en-US" sz="125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EF635E-2E61-5301-F4B5-3B3AB31AA921}"/>
              </a:ext>
            </a:extLst>
          </p:cNvPr>
          <p:cNvSpPr txBox="1"/>
          <p:nvPr/>
        </p:nvSpPr>
        <p:spPr>
          <a:xfrm>
            <a:off x="7656910" y="6641782"/>
            <a:ext cx="553353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Установка включает манжету, нагнетательную грушу, датчик давления, манометр, 12-битный АЦП и ПК. Датчик давления, выполненный по МЭМС-технологии, преобразует давление в электрический сигнал, который затем оцифровывается.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4349CE3B-3A01-A761-427A-095F9773DBE9}"/>
              </a:ext>
            </a:extLst>
          </p:cNvPr>
          <p:cNvSpPr/>
          <p:nvPr/>
        </p:nvSpPr>
        <p:spPr>
          <a:xfrm>
            <a:off x="12839308" y="7721868"/>
            <a:ext cx="1668544" cy="507732"/>
          </a:xfrm>
          <a:prstGeom prst="rect">
            <a:avLst/>
          </a:prstGeom>
          <a:solidFill>
            <a:srgbClr val="FDFCF0"/>
          </a:solidFill>
          <a:ln>
            <a:solidFill>
              <a:srgbClr val="FDFC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29733" y="624483"/>
            <a:ext cx="9307592" cy="8468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6650"/>
              </a:lnSpc>
              <a:buNone/>
            </a:pPr>
            <a:r>
              <a:rPr lang="en-US" sz="51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Методика обработки данных</a:t>
            </a:r>
            <a:endParaRPr lang="en-US" sz="51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4326" y="1924526"/>
            <a:ext cx="1132999" cy="135969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126022" y="2151102"/>
            <a:ext cx="3351728" cy="423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Определение пульса</a:t>
            </a:r>
            <a:endParaRPr lang="en-US" sz="2550" dirty="0"/>
          </a:p>
        </p:txBody>
      </p:sp>
      <p:sp>
        <p:nvSpPr>
          <p:cNvPr id="5" name="Text 2"/>
          <p:cNvSpPr/>
          <p:nvPr/>
        </p:nvSpPr>
        <p:spPr>
          <a:xfrm>
            <a:off x="793075" y="2710458"/>
            <a:ext cx="11684675" cy="294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Выделение 10-секундного отрезка графика, подсчет периодов и умножение на 6.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04326" y="3284220"/>
            <a:ext cx="1132999" cy="135969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104465" y="3510796"/>
            <a:ext cx="4373285" cy="423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Скорость пульсовой волны</a:t>
            </a:r>
            <a:endParaRPr lang="en-US" sz="2550" dirty="0"/>
          </a:p>
        </p:txBody>
      </p:sp>
      <p:sp>
        <p:nvSpPr>
          <p:cNvPr id="8" name="Text 4"/>
          <p:cNvSpPr/>
          <p:nvPr/>
        </p:nvSpPr>
        <p:spPr>
          <a:xfrm>
            <a:off x="793075" y="4070152"/>
            <a:ext cx="11684675" cy="294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Деление роста человека на время между систолическим и диастолическим пиками.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04326" y="4643914"/>
            <a:ext cx="1132999" cy="135969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220200" y="4870490"/>
            <a:ext cx="3257550" cy="423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Жесткость сосудов</a:t>
            </a:r>
            <a:endParaRPr lang="en-US" sz="2550" dirty="0"/>
          </a:p>
        </p:txBody>
      </p:sp>
      <p:sp>
        <p:nvSpPr>
          <p:cNvPr id="11" name="Text 6"/>
          <p:cNvSpPr/>
          <p:nvPr/>
        </p:nvSpPr>
        <p:spPr>
          <a:xfrm>
            <a:off x="793075" y="5429845"/>
            <a:ext cx="11684675" cy="294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300"/>
              </a:lnSpc>
              <a:buNone/>
            </a:pPr>
            <a:r>
              <a:rPr lang="ru-RU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Квадратичная</a:t>
            </a: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зависимость от скорости пульсовой волны: чем выше скорость, тем жестче сосуды.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704326" y="6003608"/>
            <a:ext cx="1132999" cy="1601391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8688586" y="6230183"/>
            <a:ext cx="3789164" cy="423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3300"/>
              </a:lnSpc>
              <a:buNone/>
            </a:pPr>
            <a:r>
              <a:rPr lang="en-US" sz="255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Определение давления</a:t>
            </a:r>
            <a:endParaRPr lang="en-US" sz="2550" dirty="0"/>
          </a:p>
        </p:txBody>
      </p:sp>
      <p:sp>
        <p:nvSpPr>
          <p:cNvPr id="14" name="Text 8"/>
          <p:cNvSpPr/>
          <p:nvPr/>
        </p:nvSpPr>
        <p:spPr>
          <a:xfrm>
            <a:off x="793075" y="6789539"/>
            <a:ext cx="11684675" cy="5888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300"/>
              </a:lnSpc>
              <a:buNone/>
            </a:pPr>
            <a:r>
              <a:rPr lang="en-US" sz="175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Систолическое и диастолическое давление фиксируется по колебаниям стрелки манометра и ощущениям испытуемого.</a:t>
            </a:r>
            <a:endParaRPr lang="en-US" sz="1750" dirty="0"/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8021C382-A938-B5F0-32C7-8131DC608443}"/>
              </a:ext>
            </a:extLst>
          </p:cNvPr>
          <p:cNvSpPr/>
          <p:nvPr/>
        </p:nvSpPr>
        <p:spPr>
          <a:xfrm>
            <a:off x="12704326" y="7721868"/>
            <a:ext cx="1951348" cy="794483"/>
          </a:xfrm>
          <a:prstGeom prst="rect">
            <a:avLst/>
          </a:prstGeom>
          <a:solidFill>
            <a:srgbClr val="FDFCF0"/>
          </a:solidFill>
          <a:ln>
            <a:solidFill>
              <a:srgbClr val="FDFC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6875" y="702707"/>
            <a:ext cx="6351984" cy="7654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00"/>
              </a:lnSpc>
              <a:buNone/>
            </a:pPr>
            <a:r>
              <a:rPr lang="en-US" sz="46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Калибровка давления</a:t>
            </a:r>
            <a:endParaRPr lang="en-US" sz="4600" dirty="0"/>
          </a:p>
        </p:txBody>
      </p:sp>
      <p:sp>
        <p:nvSpPr>
          <p:cNvPr id="3" name="Text 1"/>
          <p:cNvSpPr/>
          <p:nvPr/>
        </p:nvSpPr>
        <p:spPr>
          <a:xfrm>
            <a:off x="716875" y="1877735"/>
            <a:ext cx="13196649" cy="7986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Для обеспечения точности измерений давления в манжете, мы проводим тщательную калибровку датчика. Этот процесс устанавливает точное соответствие между электрическим сигналом, генерируемым датчиком, и фактическим давлением в манжете.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16875" y="2906792"/>
            <a:ext cx="204787" cy="2662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67534F"/>
                </a:solidFill>
                <a:latin typeface="Marcellus Light" pitchFamily="34" charset="0"/>
                <a:ea typeface="Marcellus Light" pitchFamily="34" charset="-122"/>
                <a:cs typeface="Marcellus Light" pitchFamily="34" charset="-120"/>
              </a:rPr>
              <a:t>01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716875" y="3242310"/>
            <a:ext cx="6495931" cy="22860"/>
          </a:xfrm>
          <a:prstGeom prst="rect">
            <a:avLst/>
          </a:prstGeom>
          <a:solidFill>
            <a:srgbClr val="FF954F"/>
          </a:solidFill>
          <a:ln/>
        </p:spPr>
      </p:sp>
      <p:sp>
        <p:nvSpPr>
          <p:cNvPr id="6" name="Text 4"/>
          <p:cNvSpPr/>
          <p:nvPr/>
        </p:nvSpPr>
        <p:spPr>
          <a:xfrm>
            <a:off x="716875" y="3390424"/>
            <a:ext cx="2967752" cy="3826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3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Подготовка системы</a:t>
            </a:r>
            <a:endParaRPr lang="en-US" sz="2300" dirty="0"/>
          </a:p>
        </p:txBody>
      </p:sp>
      <p:sp>
        <p:nvSpPr>
          <p:cNvPr id="7" name="Text 5"/>
          <p:cNvSpPr/>
          <p:nvPr/>
        </p:nvSpPr>
        <p:spPr>
          <a:xfrm>
            <a:off x="716875" y="3895963"/>
            <a:ext cx="6495931" cy="7986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Датчик давления подключается к аналогово-цифровому преобразователю (АЦП), который затем соединяется с персональным компьютером для записи данных.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7417594" y="2906792"/>
            <a:ext cx="204787" cy="2662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67534F"/>
                </a:solidFill>
                <a:latin typeface="Marcellus Light" pitchFamily="34" charset="0"/>
                <a:ea typeface="Marcellus Light" pitchFamily="34" charset="-122"/>
                <a:cs typeface="Marcellus Light" pitchFamily="34" charset="-120"/>
              </a:rPr>
              <a:t>02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417594" y="3242310"/>
            <a:ext cx="6495931" cy="22860"/>
          </a:xfrm>
          <a:prstGeom prst="rect">
            <a:avLst/>
          </a:prstGeom>
          <a:solidFill>
            <a:srgbClr val="FF954F"/>
          </a:solidFill>
          <a:ln/>
        </p:spPr>
      </p:sp>
      <p:sp>
        <p:nvSpPr>
          <p:cNvPr id="10" name="Text 8"/>
          <p:cNvSpPr/>
          <p:nvPr/>
        </p:nvSpPr>
        <p:spPr>
          <a:xfrm>
            <a:off x="7417594" y="3390424"/>
            <a:ext cx="3277433" cy="3826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3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Эталонные измерения</a:t>
            </a:r>
            <a:endParaRPr lang="en-US" sz="2300" dirty="0"/>
          </a:p>
        </p:txBody>
      </p:sp>
      <p:sp>
        <p:nvSpPr>
          <p:cNvPr id="11" name="Text 9"/>
          <p:cNvSpPr/>
          <p:nvPr/>
        </p:nvSpPr>
        <p:spPr>
          <a:xfrm>
            <a:off x="7417594" y="3895963"/>
            <a:ext cx="6495931" cy="10648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В манжету, соединенную с датчиком, подается известное давление, контролируемое с помощью высокоточного механического манометра. Этот процесс повторяется для различных значений давления.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716875" y="5319236"/>
            <a:ext cx="204787" cy="2662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67534F"/>
                </a:solidFill>
                <a:latin typeface="Marcellus Light" pitchFamily="34" charset="0"/>
                <a:ea typeface="Marcellus Light" pitchFamily="34" charset="-122"/>
                <a:cs typeface="Marcellus Light" pitchFamily="34" charset="-120"/>
              </a:rPr>
              <a:t>03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716875" y="5654754"/>
            <a:ext cx="6495931" cy="22860"/>
          </a:xfrm>
          <a:prstGeom prst="rect">
            <a:avLst/>
          </a:prstGeom>
          <a:solidFill>
            <a:srgbClr val="FF954F"/>
          </a:solidFill>
          <a:ln/>
        </p:spPr>
      </p:sp>
      <p:sp>
        <p:nvSpPr>
          <p:cNvPr id="14" name="Text 12"/>
          <p:cNvSpPr/>
          <p:nvPr/>
        </p:nvSpPr>
        <p:spPr>
          <a:xfrm>
            <a:off x="716875" y="5802868"/>
            <a:ext cx="2944297" cy="3826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3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Сбор данных</a:t>
            </a:r>
            <a:endParaRPr lang="en-US" sz="2300" dirty="0"/>
          </a:p>
        </p:txBody>
      </p:sp>
      <p:sp>
        <p:nvSpPr>
          <p:cNvPr id="15" name="Text 13"/>
          <p:cNvSpPr/>
          <p:nvPr/>
        </p:nvSpPr>
        <p:spPr>
          <a:xfrm>
            <a:off x="716875" y="6308408"/>
            <a:ext cx="6495931" cy="7986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Для каждого эталонного значения давления фиксируются соответствующие показания напряжения от датчика, формируя набор "давление-напряжение".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7417594" y="5319236"/>
            <a:ext cx="204787" cy="2662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67534F"/>
                </a:solidFill>
                <a:latin typeface="Marcellus Light" pitchFamily="34" charset="0"/>
                <a:ea typeface="Marcellus Light" pitchFamily="34" charset="-122"/>
                <a:cs typeface="Marcellus Light" pitchFamily="34" charset="-120"/>
              </a:rPr>
              <a:t>04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7417594" y="5654754"/>
            <a:ext cx="6495931" cy="22860"/>
          </a:xfrm>
          <a:prstGeom prst="rect">
            <a:avLst/>
          </a:prstGeom>
          <a:solidFill>
            <a:srgbClr val="FF954F"/>
          </a:solidFill>
          <a:ln/>
        </p:spPr>
      </p:sp>
      <p:sp>
        <p:nvSpPr>
          <p:cNvPr id="18" name="Text 16"/>
          <p:cNvSpPr/>
          <p:nvPr/>
        </p:nvSpPr>
        <p:spPr>
          <a:xfrm>
            <a:off x="7417594" y="5802868"/>
            <a:ext cx="5239226" cy="3826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300" dirty="0">
                <a:solidFill>
                  <a:srgbClr val="67534F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Построение калибровочной кривой</a:t>
            </a:r>
            <a:endParaRPr lang="en-US" sz="2300" dirty="0"/>
          </a:p>
        </p:txBody>
      </p:sp>
      <p:sp>
        <p:nvSpPr>
          <p:cNvPr id="19" name="Text 17"/>
          <p:cNvSpPr/>
          <p:nvPr/>
        </p:nvSpPr>
        <p:spPr>
          <a:xfrm>
            <a:off x="7417594" y="6308408"/>
            <a:ext cx="6495931" cy="10648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Полученные данные используются для построения графика зависимости напряжения от давления, что позволяет программно переводить измеренные напряжения в точные значения давления.</a:t>
            </a:r>
            <a:endParaRPr lang="en-US" sz="1600" dirty="0"/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51DF9B2A-9B03-DD4B-821F-F23849EF579B}"/>
              </a:ext>
            </a:extLst>
          </p:cNvPr>
          <p:cNvSpPr/>
          <p:nvPr/>
        </p:nvSpPr>
        <p:spPr>
          <a:xfrm>
            <a:off x="12679052" y="7343481"/>
            <a:ext cx="1951348" cy="794483"/>
          </a:xfrm>
          <a:prstGeom prst="rect">
            <a:avLst/>
          </a:prstGeom>
          <a:solidFill>
            <a:srgbClr val="FDFCF0"/>
          </a:solidFill>
          <a:ln>
            <a:solidFill>
              <a:srgbClr val="FDFC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5681" y="905470"/>
            <a:ext cx="12594312" cy="732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750"/>
              </a:lnSpc>
              <a:buNone/>
            </a:pPr>
            <a:r>
              <a:rPr lang="en-US" sz="4400" dirty="0">
                <a:solidFill>
                  <a:srgbClr val="532418"/>
                </a:solidFill>
                <a:latin typeface="Marcellus" pitchFamily="34" charset="0"/>
                <a:ea typeface="Marcellus" pitchFamily="34" charset="-122"/>
                <a:cs typeface="Marcellus" pitchFamily="34" charset="-120"/>
              </a:rPr>
              <a:t>Результаты калибровки: График зависимости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685681" y="2029539"/>
            <a:ext cx="13259038" cy="5093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500" dirty="0">
                <a:solidFill>
                  <a:srgbClr val="67534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После сбора данных "давление-напряжение" следующим шагом является построение графиков, которые визуализируют эту зависимость и служат основой для точного преобразования измерений.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685681" y="2955131"/>
            <a:ext cx="1582579" cy="365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22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3797" y="2979658"/>
            <a:ext cx="5681662" cy="4124087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B317CC25-5CCB-77A2-BEB0-F4B02284440B}"/>
              </a:ext>
            </a:extLst>
          </p:cNvPr>
          <p:cNvSpPr/>
          <p:nvPr/>
        </p:nvSpPr>
        <p:spPr>
          <a:xfrm>
            <a:off x="12679052" y="7324627"/>
            <a:ext cx="1951348" cy="794483"/>
          </a:xfrm>
          <a:prstGeom prst="rect">
            <a:avLst/>
          </a:prstGeom>
          <a:solidFill>
            <a:srgbClr val="FDFCF0"/>
          </a:solidFill>
          <a:ln>
            <a:solidFill>
              <a:srgbClr val="FDFC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629</Words>
  <Application>Microsoft Office PowerPoint</Application>
  <PresentationFormat>Произвольный</PresentationFormat>
  <Paragraphs>86</Paragraphs>
  <Slides>12</Slides>
  <Notes>12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7" baseType="lpstr">
      <vt:lpstr>Montserrat</vt:lpstr>
      <vt:lpstr>Marcellus Light</vt:lpstr>
      <vt:lpstr>Marcellus</vt:lpstr>
      <vt:lpstr>Arial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MIPT</dc:creator>
  <cp:lastModifiedBy>MIPT</cp:lastModifiedBy>
  <cp:revision>5</cp:revision>
  <dcterms:created xsi:type="dcterms:W3CDTF">2025-12-10T11:41:54Z</dcterms:created>
  <dcterms:modified xsi:type="dcterms:W3CDTF">2025-12-10T13:34:29Z</dcterms:modified>
</cp:coreProperties>
</file>